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56" r:id="rId2"/>
    <p:sldId id="257" r:id="rId3"/>
    <p:sldId id="263" r:id="rId4"/>
    <p:sldId id="264" r:id="rId5"/>
    <p:sldId id="265" r:id="rId6"/>
    <p:sldId id="266" r:id="rId7"/>
    <p:sldId id="260" r:id="rId8"/>
    <p:sldId id="269" r:id="rId9"/>
    <p:sldId id="270" r:id="rId10"/>
    <p:sldId id="272" r:id="rId11"/>
    <p:sldId id="280" r:id="rId12"/>
    <p:sldId id="284" r:id="rId13"/>
    <p:sldId id="281" r:id="rId14"/>
    <p:sldId id="282" r:id="rId15"/>
    <p:sldId id="285" r:id="rId16"/>
    <p:sldId id="286" r:id="rId17"/>
    <p:sldId id="287" r:id="rId18"/>
    <p:sldId id="273" r:id="rId19"/>
    <p:sldId id="283" r:id="rId20"/>
    <p:sldId id="274" r:id="rId21"/>
    <p:sldId id="268" r:id="rId22"/>
    <p:sldId id="275" r:id="rId23"/>
    <p:sldId id="261" r:id="rId24"/>
    <p:sldId id="276" r:id="rId25"/>
    <p:sldId id="262" r:id="rId26"/>
    <p:sldId id="25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837F5-5112-49B0-9400-4534B289C3A1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A5AD4-4CC4-4158-8485-0F1724657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12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A5AD4-4CC4-4158-8485-0F1724657B4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518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36-9A10-4AA1-AE7B-FE2FBC4C3C34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53899E-AF18-471E-BCEE-0510BD778B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36-9A10-4AA1-AE7B-FE2FBC4C3C34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899E-AF18-471E-BCEE-0510BD778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153899E-AF18-471E-BCEE-0510BD778B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36-9A10-4AA1-AE7B-FE2FBC4C3C34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36-9A10-4AA1-AE7B-FE2FBC4C3C34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153899E-AF18-471E-BCEE-0510BD778B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36-9A10-4AA1-AE7B-FE2FBC4C3C34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53899E-AF18-471E-BCEE-0510BD778B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197D36-9A10-4AA1-AE7B-FE2FBC4C3C34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899E-AF18-471E-BCEE-0510BD778B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36-9A10-4AA1-AE7B-FE2FBC4C3C34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153899E-AF18-471E-BCEE-0510BD778B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36-9A10-4AA1-AE7B-FE2FBC4C3C34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153899E-AF18-471E-BCEE-0510BD778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36-9A10-4AA1-AE7B-FE2FBC4C3C34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53899E-AF18-471E-BCEE-0510BD778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53899E-AF18-471E-BCEE-0510BD778B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36-9A10-4AA1-AE7B-FE2FBC4C3C34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153899E-AF18-471E-BCEE-0510BD778B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197D36-9A10-4AA1-AE7B-FE2FBC4C3C34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197D36-9A10-4AA1-AE7B-FE2FBC4C3C34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53899E-AF18-471E-BCEE-0510BD778B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504" y="285750"/>
            <a:ext cx="9036496" cy="10414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Муниципальное общеобразовательное учреждение «Нижнекуэнгинская основная общеобразовательная школа»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zer\Desktop\zabaikalsky-krai-fl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915815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5792" y="38439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400" dirty="0" err="1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Нижнекуэнгинская</a:t>
            </a:r>
            <a:r>
              <a:rPr lang="ru-RU" sz="24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24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556792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Школьное самоуправление</a:t>
            </a:r>
          </a:p>
          <a:p>
            <a:pPr algn="ctr"/>
            <a:r>
              <a:rPr lang="ru-RU" sz="44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РЮЗ – Республика Юных Забайкальцев</a:t>
            </a: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1409"/>
                </a:solidFill>
              </a:rPr>
              <a:t>Наши традиционные дела:</a:t>
            </a:r>
            <a:endParaRPr lang="ru-RU" b="1" dirty="0">
              <a:solidFill>
                <a:srgbClr val="00140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Акция:  Доброта</a:t>
            </a:r>
            <a:r>
              <a:rPr lang="ru-RU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, Забота, </a:t>
            </a:r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Милосердие.</a:t>
            </a:r>
          </a:p>
          <a:p>
            <a:pPr marL="514350" indent="-514350">
              <a:buAutoNum type="arabicPeriod"/>
            </a:pPr>
            <a:endParaRPr lang="ru-RU" sz="32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200" dirty="0" smtClean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zer\Desktop\ШКОЛА\г.в. школа\фото6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71041"/>
            <a:ext cx="3312368" cy="292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zer\Desktop\ШКОЛА\г.в. школа\фото6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03211"/>
            <a:ext cx="3024336" cy="2963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zer\Desktop\ШКОЛА\г.в. школа\фото6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295"/>
            <a:ext cx="3456384" cy="292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4925113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1409"/>
                </a:solidFill>
              </a:rPr>
              <a:t>Наши традиционные дела: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62880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Акция: Доброта, Забота, Милосердие.</a:t>
            </a:r>
            <a:endParaRPr lang="ru-RU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zer\Desktop\198\9 класс\103___10\IMG_0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8132"/>
            <a:ext cx="2808312" cy="2633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zer\Desktop\198\9 класс\103___10\IMG_0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2520280" cy="280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zer\Desktop\198\9 класс\103___10\IMG_0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799215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70461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2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1409"/>
                </a:solidFill>
              </a:rPr>
              <a:t>Наши традиционные дела: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162880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Акция: Доброта</a:t>
            </a:r>
            <a:r>
              <a:rPr lang="ru-RU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, Забота, Милосердие.</a:t>
            </a:r>
          </a:p>
        </p:txBody>
      </p:sp>
      <p:pic>
        <p:nvPicPr>
          <p:cNvPr id="3074" name="Picture 2" descr="C:\Users\uzer\Desktop\198\баннер\Новая папка\2014-09-30 10-54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4" y="1998132"/>
            <a:ext cx="4252696" cy="4383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zer\Desktop\198\113___09\IMG_0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95" y="4446404"/>
            <a:ext cx="3292505" cy="1934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86" y="1998341"/>
            <a:ext cx="3292505" cy="2191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76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1409"/>
                </a:solidFill>
              </a:rPr>
              <a:t>Наши традиционные дела: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17008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Акция: Вахта памяти </a:t>
            </a:r>
            <a:endParaRPr lang="ru-RU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6" y="2070140"/>
            <a:ext cx="3470920" cy="4322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zer\Desktop\198\баннер\DSCN0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70140"/>
            <a:ext cx="4896544" cy="4322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634"/>
            <a:ext cx="1296144" cy="1219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58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1409"/>
                </a:solidFill>
              </a:rPr>
              <a:t>Наши традиционные дела: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170080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zer\Desktop\4d9a19c06ff940c48547515913425b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2758"/>
            <a:ext cx="2664296" cy="3192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zer\Desktop\931c66c0d9854355b515fd47a339755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2736304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zer\Desktop\098384a942264a8ab1c51ba13338c01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87158"/>
            <a:ext cx="2520279" cy="3094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2776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14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1409"/>
                </a:solidFill>
              </a:rPr>
              <a:t>Наши традиционные дела: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17008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День Здоровья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85095"/>
            <a:ext cx="2448271" cy="3072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2376264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zer\Desktop\198\баннер\2015-02-18 20-14-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456384" cy="25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37" y="1412776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81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1409"/>
                </a:solidFill>
              </a:rPr>
              <a:t>Наши традиционные дела: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16288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День учителя</a:t>
            </a:r>
            <a:endParaRPr lang="ru-RU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zer\Desktop\DSC00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2200850"/>
            <a:ext cx="327636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9117"/>
            <a:ext cx="3168352" cy="2362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40" y="2141403"/>
            <a:ext cx="3601043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" y="116632"/>
            <a:ext cx="1152128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28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1409"/>
                </a:solidFill>
              </a:rPr>
              <a:t>Наши традиционные дела: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Масленица </a:t>
            </a:r>
            <a:endParaRPr lang="ru-RU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6281"/>
            <a:ext cx="2808312" cy="3108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02740"/>
            <a:ext cx="2412776" cy="2556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uzer\Desktop\198\школа новое фото\IMAG0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2880320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1205689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94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Наши традиционные праздники:</a:t>
            </a:r>
            <a:endParaRPr lang="ru-RU" sz="3200" b="1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16832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4 ноября – День народного единства</a:t>
            </a:r>
          </a:p>
          <a:p>
            <a:r>
              <a:rPr lang="ru-RU" sz="32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32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декабря – День Героев Отечества.</a:t>
            </a:r>
          </a:p>
          <a:p>
            <a:r>
              <a:rPr lang="ru-RU" sz="32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9 мая – День Победы.</a:t>
            </a:r>
          </a:p>
          <a:p>
            <a:r>
              <a:rPr lang="ru-RU" sz="32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19 мая – День Пионерии</a:t>
            </a:r>
            <a:r>
              <a:rPr lang="ru-RU" sz="32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85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63"/>
            <a:ext cx="4536504" cy="3140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75" y="144463"/>
            <a:ext cx="4227721" cy="3140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6"/>
            <a:ext cx="4464496" cy="3168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75" y="3501006"/>
            <a:ext cx="4227721" cy="309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1008112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82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В школе действует пионерская организация «Республика юных забайкальцев» (РЮЗ)</a:t>
            </a:r>
            <a:endParaRPr lang="ru-RU" sz="28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00NVTIM\IMAG00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7880" y="1527175"/>
            <a:ext cx="6351727" cy="4572000"/>
          </a:xfrm>
          <a:prstGeom prst="rect">
            <a:avLst/>
          </a:prstGeom>
          <a:noFill/>
        </p:spPr>
      </p:pic>
      <p:pic>
        <p:nvPicPr>
          <p:cNvPr id="4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Клятва вступающего в пионерскую дружину им. Сергея Гладышева</a:t>
            </a:r>
            <a:endParaRPr lang="ru-RU" b="1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Клятва </a:t>
            </a:r>
            <a:r>
              <a:rPr lang="ru-RU" sz="2800" b="1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вступающего в пионерскую дружину им. Сергея Гладышева.  </a:t>
            </a:r>
            <a:endParaRPr lang="ru-RU" sz="28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Я,  /фамилия, имя/  вступая  в  пионерскую</a:t>
            </a:r>
          </a:p>
          <a:p>
            <a:pPr algn="just"/>
            <a: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дружину имени Сергея Гладышева  клянусь:</a:t>
            </a:r>
          </a:p>
          <a:p>
            <a:pPr algn="just"/>
            <a: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быть честным и справедливым пионером,</a:t>
            </a:r>
          </a:p>
          <a:p>
            <a:pPr algn="just"/>
            <a: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учиться и работать на благо моей Родины,</a:t>
            </a:r>
          </a:p>
          <a:p>
            <a:pPr algn="just"/>
            <a: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быть её достойным гражданином</a:t>
            </a:r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37112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05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1409"/>
                </a:solidFill>
              </a:rPr>
              <a:t>Наши законы:</a:t>
            </a:r>
            <a:endParaRPr lang="ru-RU" sz="3200" b="1" dirty="0">
              <a:solidFill>
                <a:srgbClr val="00140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544" y="1700808"/>
            <a:ext cx="85689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1. Уважай себя и других.</a:t>
            </a:r>
          </a:p>
          <a:p>
            <a: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2. Делай добрые дела.</a:t>
            </a:r>
          </a:p>
          <a:p>
            <a: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3. Береги свой дом и родителей.</a:t>
            </a:r>
          </a:p>
          <a:p>
            <a: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4.Честь и совесть.</a:t>
            </a:r>
          </a:p>
          <a:p>
            <a: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5. Равенство и справедливость.</a:t>
            </a:r>
          </a:p>
          <a:p>
            <a:r>
              <a:rPr lang="ru-RU" sz="24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32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3200" b="1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права:</a:t>
            </a:r>
            <a:endParaRPr lang="ru-RU" sz="32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1.Выбор коллектива.	</a:t>
            </a:r>
            <a:b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2.Защита со стороны организации.</a:t>
            </a:r>
          </a:p>
          <a:p>
            <a: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3.Участие в органах самоуправления.</a:t>
            </a:r>
          </a:p>
          <a:p>
            <a: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4.Добровольный выход.</a:t>
            </a:r>
            <a:endParaRPr lang="ru-RU" sz="2400" dirty="0">
              <a:solidFill>
                <a:srgbClr val="00140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58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Символы:</a:t>
            </a:r>
            <a:endParaRPr lang="ru-RU" sz="3200" b="1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Трёхцветный стяг, трёхцветный пионерский галстук, значок «РЮЗ». </a:t>
            </a:r>
          </a:p>
          <a:p>
            <a:pPr algn="ctr"/>
            <a:r>
              <a:rPr lang="ru-RU" sz="3200" b="1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Пионерский галстук</a:t>
            </a:r>
            <a:endParaRPr lang="ru-RU" sz="32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Пионерский галстук – частица флага Забайкальского края. </a:t>
            </a:r>
          </a:p>
          <a:p>
            <a: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Три конца галстука означают единство трёх поколений нашего района, нашей страны в решении общих целей и задач – старшего, людей среднего возраста и юных.</a:t>
            </a:r>
          </a:p>
          <a:p>
            <a:pPr algn="ctr"/>
            <a:r>
              <a:rPr lang="ru-RU" sz="3200" b="1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Атрибуты:</a:t>
            </a:r>
            <a:endParaRPr lang="ru-RU" sz="32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Горн, барабан.</a:t>
            </a:r>
          </a:p>
        </p:txBody>
      </p:sp>
      <p:pic>
        <p:nvPicPr>
          <p:cNvPr id="6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37112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23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Девиз  </a:t>
            </a:r>
            <a:endParaRPr lang="ru-RU" sz="3200" b="1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МЫ ЕДИНЫ, МЫ ВСЕ ВМЕСТЕ,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МЫ ИДЕМ НАВСТРЕЧУ ЧЕСТИ,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ДРУЖБА, РАДОСТЬ И УСПЕХ –</a:t>
            </a:r>
          </a:p>
          <a:p>
            <a:pPr algn="ctr">
              <a:buNone/>
            </a:pPr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ЦЕЛЬ ЕДИНАЯ ДЛЯ ВСЕХ!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020" y="4437112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1409"/>
                </a:solidFill>
              </a:rPr>
              <a:t>Структура школьного ученического самоуправления </a:t>
            </a:r>
            <a:br>
              <a:rPr lang="ru-RU" sz="2000" b="1" dirty="0" smtClean="0">
                <a:solidFill>
                  <a:srgbClr val="001409"/>
                </a:solidFill>
              </a:rPr>
            </a:br>
            <a:r>
              <a:rPr lang="ru-RU" sz="2000" b="1" dirty="0" smtClean="0">
                <a:solidFill>
                  <a:srgbClr val="001409"/>
                </a:solidFill>
              </a:rPr>
              <a:t>Дружина имени Сергея Гладышева</a:t>
            </a:r>
            <a:endParaRPr lang="ru-RU" sz="2000" b="1" dirty="0">
              <a:solidFill>
                <a:srgbClr val="00140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6000" y="-747464"/>
            <a:ext cx="4572000" cy="812530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0" name="Выноска со стрелкой вниз 19"/>
          <p:cNvSpPr>
            <a:spLocks noChangeArrowheads="1"/>
          </p:cNvSpPr>
          <p:nvPr/>
        </p:nvSpPr>
        <p:spPr bwMode="auto">
          <a:xfrm>
            <a:off x="3635896" y="1556792"/>
            <a:ext cx="1944215" cy="949960"/>
          </a:xfrm>
          <a:prstGeom prst="downArrowCallout">
            <a:avLst>
              <a:gd name="adj1" fmla="val 38352"/>
              <a:gd name="adj2" fmla="val 38352"/>
              <a:gd name="adj3" fmla="val 16667"/>
              <a:gd name="adj4" fmla="val 66667"/>
            </a:avLst>
          </a:prstGeom>
          <a:gradFill rotWithShape="0">
            <a:gsLst>
              <a:gs pos="0">
                <a:srgbClr val="D99594"/>
              </a:gs>
              <a:gs pos="100000">
                <a:srgbClr val="D99594">
                  <a:gamma/>
                  <a:tint val="20000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1409"/>
                </a:solidFill>
                <a:effectLst/>
                <a:latin typeface="Times New Roman"/>
                <a:ea typeface="Times New Roman"/>
              </a:rPr>
              <a:t>Заместитель Председателя Совета Дружины</a:t>
            </a:r>
          </a:p>
        </p:txBody>
      </p:sp>
      <p:sp>
        <p:nvSpPr>
          <p:cNvPr id="21" name="Выноска со стрелкой вниз 20"/>
          <p:cNvSpPr>
            <a:spLocks noChangeArrowheads="1"/>
          </p:cNvSpPr>
          <p:nvPr/>
        </p:nvSpPr>
        <p:spPr bwMode="auto">
          <a:xfrm>
            <a:off x="3635896" y="2506752"/>
            <a:ext cx="1944215" cy="1080770"/>
          </a:xfrm>
          <a:prstGeom prst="downArrowCallout">
            <a:avLst>
              <a:gd name="adj1" fmla="val 33710"/>
              <a:gd name="adj2" fmla="val 33710"/>
              <a:gd name="adj3" fmla="val 16667"/>
              <a:gd name="adj4" fmla="val 66667"/>
            </a:avLst>
          </a:prstGeom>
          <a:gradFill rotWithShape="0">
            <a:gsLst>
              <a:gs pos="0">
                <a:srgbClr val="26C88A"/>
              </a:gs>
              <a:gs pos="100000">
                <a:srgbClr val="26C88A">
                  <a:gamma/>
                  <a:tint val="20000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1409"/>
                </a:solidFill>
                <a:effectLst/>
                <a:latin typeface="Times New Roman"/>
                <a:ea typeface="Times New Roman"/>
              </a:rPr>
              <a:t>Совет старшеклассников</a:t>
            </a:r>
          </a:p>
        </p:txBody>
      </p:sp>
      <p:sp>
        <p:nvSpPr>
          <p:cNvPr id="22" name="Выноска со стрелкой вправо 21"/>
          <p:cNvSpPr>
            <a:spLocks noChangeArrowheads="1"/>
          </p:cNvSpPr>
          <p:nvPr/>
        </p:nvSpPr>
        <p:spPr bwMode="auto">
          <a:xfrm rot="971916">
            <a:off x="1276369" y="3056602"/>
            <a:ext cx="1794195" cy="974090"/>
          </a:xfrm>
          <a:prstGeom prst="rightArrowCallout">
            <a:avLst>
              <a:gd name="adj1" fmla="val 52148"/>
              <a:gd name="adj2" fmla="val 40324"/>
              <a:gd name="adj3" fmla="val 27587"/>
              <a:gd name="adj4" fmla="val 66667"/>
            </a:avLst>
          </a:prstGeom>
          <a:gradFill rotWithShape="0">
            <a:gsLst>
              <a:gs pos="0">
                <a:srgbClr val="FF2D2D"/>
              </a:gs>
              <a:gs pos="100000">
                <a:srgbClr val="FF2D2D">
                  <a:gamma/>
                  <a:tint val="20000"/>
                  <a:invGamma/>
                </a:srgbClr>
              </a:gs>
            </a:gsLst>
            <a:lin ang="27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1409"/>
                </a:solidFill>
                <a:effectLst/>
                <a:latin typeface="Times New Roman"/>
                <a:ea typeface="Times New Roman"/>
              </a:rPr>
              <a:t>Дежурная </a:t>
            </a:r>
            <a:endParaRPr lang="ru-RU" b="1" dirty="0">
              <a:solidFill>
                <a:srgbClr val="001409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23" name="Выноска со стрелкой вверх 22"/>
          <p:cNvSpPr>
            <a:spLocks noChangeArrowheads="1"/>
          </p:cNvSpPr>
          <p:nvPr/>
        </p:nvSpPr>
        <p:spPr bwMode="auto">
          <a:xfrm rot="17998689">
            <a:off x="6334806" y="4562017"/>
            <a:ext cx="1544939" cy="1538628"/>
          </a:xfrm>
          <a:prstGeom prst="upArrowCallout">
            <a:avLst>
              <a:gd name="adj1" fmla="val 40117"/>
              <a:gd name="adj2" fmla="val 35481"/>
              <a:gd name="adj3" fmla="val 16667"/>
              <a:gd name="adj4" fmla="val 66667"/>
            </a:avLst>
          </a:prstGeom>
          <a:gradFill rotWithShape="0">
            <a:gsLst>
              <a:gs pos="0">
                <a:srgbClr val="FFC000">
                  <a:gamma/>
                  <a:tint val="20000"/>
                  <a:invGamma/>
                </a:srgbClr>
              </a:gs>
              <a:gs pos="100000">
                <a:srgbClr val="FFC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x-none" sz="800" b="1">
                <a:effectLst/>
                <a:latin typeface="Times New Roman"/>
                <a:ea typeface="Times New Roman"/>
              </a:rPr>
              <a:t> </a:t>
            </a:r>
            <a:endParaRPr lang="ru-RU" sz="1400" b="1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1409"/>
                </a:solidFill>
                <a:effectLst/>
                <a:latin typeface="Times New Roman"/>
                <a:ea typeface="Times New Roman"/>
              </a:rPr>
              <a:t>Учебная</a:t>
            </a:r>
            <a:endParaRPr lang="ru-RU" sz="1600" b="1" dirty="0">
              <a:solidFill>
                <a:srgbClr val="001409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4" name="Выноска со стрелкой вверх 23"/>
          <p:cNvSpPr>
            <a:spLocks noChangeArrowheads="1"/>
          </p:cNvSpPr>
          <p:nvPr/>
        </p:nvSpPr>
        <p:spPr bwMode="auto">
          <a:xfrm>
            <a:off x="3194367" y="5617581"/>
            <a:ext cx="1448435" cy="1006475"/>
          </a:xfrm>
          <a:prstGeom prst="upArrowCallout">
            <a:avLst>
              <a:gd name="adj1" fmla="val 34731"/>
              <a:gd name="adj2" fmla="val 34731"/>
              <a:gd name="adj3" fmla="val 16667"/>
              <a:gd name="adj4" fmla="val 66667"/>
            </a:avLst>
          </a:prstGeom>
          <a:gradFill rotWithShape="0">
            <a:gsLst>
              <a:gs pos="0">
                <a:srgbClr val="4F81BD"/>
              </a:gs>
              <a:gs pos="100000">
                <a:srgbClr val="4F81BD">
                  <a:gamma/>
                  <a:tint val="2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1409"/>
                </a:solidFill>
                <a:effectLst/>
                <a:latin typeface="Times New Roman"/>
                <a:ea typeface="Times New Roman"/>
              </a:rPr>
              <a:t>Оформительская</a:t>
            </a:r>
            <a:endParaRPr lang="ru-RU" sz="1400" b="1" dirty="0">
              <a:solidFill>
                <a:srgbClr val="001409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5" name="Выноска со стрелкой вверх 24"/>
          <p:cNvSpPr>
            <a:spLocks noChangeArrowheads="1"/>
          </p:cNvSpPr>
          <p:nvPr/>
        </p:nvSpPr>
        <p:spPr bwMode="auto">
          <a:xfrm rot="3170461">
            <a:off x="1585967" y="4539962"/>
            <a:ext cx="1366520" cy="1598412"/>
          </a:xfrm>
          <a:prstGeom prst="upArrowCallout">
            <a:avLst>
              <a:gd name="adj1" fmla="val 34646"/>
              <a:gd name="adj2" fmla="val 29218"/>
              <a:gd name="adj3" fmla="val 16667"/>
              <a:gd name="adj4" fmla="val 66667"/>
            </a:avLst>
          </a:prstGeom>
          <a:gradFill rotWithShape="0">
            <a:gsLst>
              <a:gs pos="0">
                <a:srgbClr val="00B050"/>
              </a:gs>
              <a:gs pos="100000">
                <a:srgbClr val="00B050">
                  <a:gamma/>
                  <a:tint val="20000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endParaRPr lang="ru-RU" sz="12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200" b="1" dirty="0" smtClean="0">
              <a:solidFill>
                <a:srgbClr val="001409"/>
              </a:solidFill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001409"/>
                </a:solidFill>
                <a:effectLst/>
                <a:latin typeface="Times New Roman"/>
                <a:ea typeface="Times New Roman"/>
              </a:rPr>
              <a:t>Спортивная</a:t>
            </a:r>
            <a:endParaRPr lang="ru-RU" sz="1200" b="1" dirty="0">
              <a:solidFill>
                <a:srgbClr val="001409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6" name="Выноска со стрелкой вверх 25"/>
          <p:cNvSpPr>
            <a:spLocks noChangeArrowheads="1"/>
          </p:cNvSpPr>
          <p:nvPr/>
        </p:nvSpPr>
        <p:spPr bwMode="auto">
          <a:xfrm>
            <a:off x="4820737" y="5648659"/>
            <a:ext cx="1425258" cy="986155"/>
          </a:xfrm>
          <a:prstGeom prst="upArrowCallout">
            <a:avLst>
              <a:gd name="adj1" fmla="val 29218"/>
              <a:gd name="adj2" fmla="val 29218"/>
              <a:gd name="adj3" fmla="val 16667"/>
              <a:gd name="adj4" fmla="val 66667"/>
            </a:avLst>
          </a:prstGeom>
          <a:gradFill rotWithShape="0">
            <a:gsLst>
              <a:gs pos="0">
                <a:srgbClr val="00B0F0">
                  <a:gamma/>
                  <a:tint val="20000"/>
                  <a:invGamma/>
                </a:srgbClr>
              </a:gs>
              <a:gs pos="100000">
                <a:srgbClr val="00B0F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x-none" sz="800" b="1">
                <a:effectLst/>
                <a:latin typeface="Times New Roman"/>
                <a:ea typeface="Times New Roman"/>
              </a:rPr>
              <a:t> </a:t>
            </a:r>
            <a:endParaRPr lang="ru-RU" sz="1400" b="1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1409"/>
                </a:solidFill>
                <a:effectLst/>
                <a:latin typeface="Times New Roman"/>
                <a:ea typeface="Times New Roman"/>
              </a:rPr>
              <a:t>Санитарная</a:t>
            </a:r>
          </a:p>
        </p:txBody>
      </p:sp>
      <p:sp>
        <p:nvSpPr>
          <p:cNvPr id="27" name="Выноска со стрелкой влево 26"/>
          <p:cNvSpPr>
            <a:spLocks noChangeArrowheads="1"/>
          </p:cNvSpPr>
          <p:nvPr/>
        </p:nvSpPr>
        <p:spPr bwMode="auto">
          <a:xfrm rot="20750080">
            <a:off x="6171060" y="3042036"/>
            <a:ext cx="2032085" cy="1043940"/>
          </a:xfrm>
          <a:prstGeom prst="leftArrowCallout">
            <a:avLst>
              <a:gd name="adj1" fmla="val 40053"/>
              <a:gd name="adj2" fmla="val 33931"/>
              <a:gd name="adj3" fmla="val 27380"/>
              <a:gd name="adj4" fmla="val 66667"/>
            </a:avLst>
          </a:prstGeom>
          <a:gradFill rotWithShape="0">
            <a:gsLst>
              <a:gs pos="0">
                <a:srgbClr val="7030A0">
                  <a:gamma/>
                  <a:tint val="20000"/>
                  <a:invGamma/>
                </a:srgbClr>
              </a:gs>
              <a:gs pos="100000">
                <a:srgbClr val="7030A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800" b="1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1409"/>
                </a:solidFill>
                <a:effectLst/>
                <a:latin typeface="Times New Roman"/>
                <a:ea typeface="Times New Roman"/>
              </a:rPr>
              <a:t>Учебная</a:t>
            </a:r>
          </a:p>
        </p:txBody>
      </p:sp>
      <p:sp>
        <p:nvSpPr>
          <p:cNvPr id="28" name="Табличка 27"/>
          <p:cNvSpPr>
            <a:spLocks noChangeArrowheads="1"/>
          </p:cNvSpPr>
          <p:nvPr/>
        </p:nvSpPr>
        <p:spPr bwMode="auto">
          <a:xfrm>
            <a:off x="3083060" y="3593757"/>
            <a:ext cx="3162935" cy="2006600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100000">
                <a:srgbClr val="D99594">
                  <a:gamma/>
                  <a:tint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1409"/>
                </a:solidFill>
                <a:effectLst/>
                <a:latin typeface="Times New Roman"/>
                <a:ea typeface="Times New Roman"/>
              </a:rPr>
              <a:t>Комиссия в составе </a:t>
            </a:r>
            <a:endParaRPr lang="ru-RU" sz="1400" b="1" dirty="0">
              <a:solidFill>
                <a:srgbClr val="001409"/>
              </a:solidFill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1409"/>
                </a:solidFill>
                <a:effectLst/>
                <a:latin typeface="Times New Roman"/>
                <a:ea typeface="Times New Roman"/>
              </a:rPr>
              <a:t>5-9 классы</a:t>
            </a:r>
            <a:endParaRPr lang="ru-RU" sz="1400" b="1" dirty="0">
              <a:solidFill>
                <a:srgbClr val="001409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763688" cy="1483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30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2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ФУНКЦИИИ УЧАСТНИКОВ </a:t>
            </a:r>
            <a:br>
              <a:rPr lang="ru-RU" sz="22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 школьного  ученического совета.</a:t>
            </a:r>
            <a:r>
              <a:rPr lang="ru-RU" sz="22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Председатель совета дружины:</a:t>
            </a:r>
            <a:endParaRPr lang="ru-RU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Проводит заседания школьного ученического совета. </a:t>
            </a:r>
          </a:p>
          <a:p>
            <a:pPr lvl="0"/>
            <a:r>
              <a:rPr lang="ru-RU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Контролирует выполнение решений школьного ученического совета. </a:t>
            </a:r>
          </a:p>
          <a:p>
            <a:pPr lvl="0"/>
            <a:r>
              <a:rPr lang="ru-RU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Координирует связь рабочих групп между собой. </a:t>
            </a:r>
          </a:p>
          <a:p>
            <a:pPr lvl="0"/>
            <a:r>
              <a:rPr lang="ru-RU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Отвечает за ведение документации школьного ученического совета.</a:t>
            </a:r>
          </a:p>
          <a:p>
            <a:r>
              <a:rPr lang="ru-RU" b="1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совета дружины:</a:t>
            </a:r>
            <a:endParaRPr lang="ru-RU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Выполняет обязанности председателя в его отсутствие. </a:t>
            </a:r>
          </a:p>
          <a:p>
            <a:pPr lvl="0"/>
            <a:r>
              <a:rPr lang="ru-RU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Вместе с председателем совета дружины готовит задания школьного ученического совета. </a:t>
            </a:r>
          </a:p>
          <a:p>
            <a:pPr lvl="0"/>
            <a:r>
              <a:rPr lang="ru-RU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Приглашает учащихся, учителей и др. на заседания  школьного ученического совета.</a:t>
            </a:r>
          </a:p>
          <a:p>
            <a:r>
              <a:rPr lang="ru-RU" b="1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Учебная группа:</a:t>
            </a:r>
            <a:endParaRPr lang="ru-RU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Выполняет решения школьного совета по учебному направлению. </a:t>
            </a:r>
          </a:p>
          <a:p>
            <a:pPr lvl="0"/>
            <a:r>
              <a:rPr lang="ru-RU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Вносит и реализует предложения по работе школьного ученического совета по учебному направлению. </a:t>
            </a:r>
          </a:p>
        </p:txBody>
      </p:sp>
      <p:pic>
        <p:nvPicPr>
          <p:cNvPr id="4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296144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1296144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ФУНКЦИИИ УЧАСТНИКОВ </a:t>
            </a:r>
            <a:br>
              <a:rPr lang="ru-RU" sz="22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 школьного  ученического совета.</a:t>
            </a:r>
            <a:r>
              <a:rPr lang="ru-RU" sz="22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7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1296144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7" y="0"/>
            <a:ext cx="850112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Дежурная группа:</a:t>
            </a:r>
            <a:endParaRPr lang="ru-RU" sz="2000" dirty="0" smtClean="0">
              <a:solidFill>
                <a:srgbClr val="00140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Вносит и реализует предложения по работе школьного ученического       самоуправления по трудовому направлению.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Осуществляет контроль за дежурством по школе и классам.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Организует проведение субботников.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 рейды по проверке сохранности школьной мебели и книг.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Спортивная группа: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140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Выполняет решения школьного ученического самоуправления по культурно-массовому направлению.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Оформительская группа: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140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Оформляет школьные стенды, и сцену на праздничные мероприятия.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Санитарная группа: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140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Следит за порядком в кабинетах и внешним видам учащихся.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Пионерская дружина носит имя </a:t>
            </a:r>
            <a:b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Сергея Гладышева</a:t>
            </a:r>
            <a:endParaRPr lang="ru-RU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lum bright="-10000"/>
          </a:blip>
          <a:srcRect l="32870" t="54545" r="28358" b="3963"/>
          <a:stretch>
            <a:fillRect/>
          </a:stretch>
        </p:blipFill>
        <p:spPr>
          <a:xfrm>
            <a:off x="2843808" y="1556792"/>
            <a:ext cx="3744416" cy="5179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2177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Цель ученического самоуправления:</a:t>
            </a:r>
            <a:r>
              <a:rPr lang="ru-RU" sz="32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воспитание личности ориентированной на высокие нравственные ценности, физически здоровой, творчески  мыслящей; </a:t>
            </a:r>
          </a:p>
          <a:p>
            <a: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объединить усилия для добрых и полезных обществу дел; </a:t>
            </a:r>
          </a:p>
          <a:p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раскрыть </a:t>
            </a:r>
            <a: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и утвердить себя среди людей и для людей</a:t>
            </a:r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03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4249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творческих способностей;	</a:t>
            </a:r>
            <a:b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обеспечить высокий уровень общего  интеллектуального развития личности;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содействовать </a:t>
            </a:r>
            <a: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утверждению, в жизни современного общества идей добра и красоты, духовного и физического совершенства</a:t>
            </a:r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3200" dirty="0">
              <a:solidFill>
                <a:srgbClr val="001409"/>
              </a:solidFill>
            </a:endParaRPr>
          </a:p>
          <a:p>
            <a:pPr marL="285750" indent="-285750">
              <a:buFontTx/>
              <a:buChar char="-"/>
            </a:pPr>
            <a:endParaRPr lang="ru-RU" sz="32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3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45" y="4227213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31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48680"/>
            <a:ext cx="86409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sz="3200" b="1" i="1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b="1" i="1" dirty="0" smtClean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должны научиться жить в коллективе, стать активнее, </a:t>
            </a:r>
            <a:r>
              <a:rPr lang="ru-RU" sz="2800" dirty="0" err="1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сплоченнее</a:t>
            </a:r>
            <a:r>
              <a:rPr lang="ru-RU" sz="28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, дружнее, проявлять инициативу, должны испытывать чувство ответственности за порученное дело.</a:t>
            </a:r>
          </a:p>
        </p:txBody>
      </p:sp>
      <p:pic>
        <p:nvPicPr>
          <p:cNvPr id="4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7213"/>
            <a:ext cx="2232247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214818"/>
            <a:ext cx="2232247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14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Организация официально зарегистрирована </a:t>
            </a:r>
            <a:br>
              <a:rPr lang="ru-RU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19 мая 2004 года</a:t>
            </a:r>
            <a:endParaRPr lang="ru-RU" b="1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zer\Desktop\дружина\фото Пионерская дружина\IMAG000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392488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62295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1409"/>
                </a:solidFill>
              </a:rPr>
              <a:t>Нормативно – правовой блок </a:t>
            </a:r>
            <a:endParaRPr lang="ru-RU" b="1" dirty="0">
              <a:solidFill>
                <a:srgbClr val="00140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85926"/>
            <a:ext cx="8643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Приказ о создании в МОУ «</a:t>
            </a:r>
            <a:r>
              <a:rPr lang="ru-RU" sz="2800" dirty="0" err="1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Нижнекуэнгинская</a:t>
            </a:r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 ООШ» дружины имени Сергея Гладышева. </a:t>
            </a:r>
          </a:p>
          <a:p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 Общее положение о школьном ученическом самоуправлении.  </a:t>
            </a:r>
          </a:p>
          <a:p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Положение о стратостате.	</a:t>
            </a:r>
            <a:b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Положение о выборах в школьный ученический совет.	</a:t>
            </a:r>
            <a:b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Программа пионерской организации.</a:t>
            </a:r>
            <a:endParaRPr lang="ru-RU" sz="2800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714884"/>
            <a:ext cx="2232247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30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8709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001409"/>
                </a:solidFill>
              </a:rPr>
              <a:t>Основные направления  ученического самоуправления</a:t>
            </a:r>
            <a:endParaRPr lang="ru-RU" dirty="0">
              <a:solidFill>
                <a:srgbClr val="00140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Познавательная </a:t>
            </a:r>
            <a:r>
              <a:rPr lang="ru-RU" sz="20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деятельность – предметные недели, встречи с интересными людьми, интеллектуальные игры,  диспуты, конференции, консультации (взаимопомощь учащихся в учебе), разработка проектов и их реализация. </a:t>
            </a:r>
          </a:p>
          <a:p>
            <a:pPr lvl="0" algn="just"/>
            <a:r>
              <a:rPr lang="ru-RU" sz="20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Трудовая </a:t>
            </a:r>
            <a:r>
              <a:rPr lang="ru-RU" sz="20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деятельность – забота о порядке и чистоте в школе, благоустройство школьных помещений, организация дежурства;</a:t>
            </a:r>
          </a:p>
          <a:p>
            <a:pPr lvl="0" algn="just"/>
            <a:r>
              <a:rPr lang="ru-RU" sz="20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Спортивно-оздоровительная </a:t>
            </a:r>
            <a:r>
              <a:rPr lang="ru-RU" sz="20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деятельность -  организация работы спортивных секций, спартакиад, соревнований, спортивных эстафет,  дней  здоровья; </a:t>
            </a:r>
          </a:p>
          <a:p>
            <a:pPr lvl="0" algn="just"/>
            <a:r>
              <a:rPr lang="ru-RU" sz="20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Художественно-эстетическая </a:t>
            </a:r>
            <a:r>
              <a:rPr lang="ru-RU" sz="20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деятельность  - тематические концерты, фестивали, праздники, конкурсы, акции, выставки, встречи;</a:t>
            </a:r>
          </a:p>
          <a:p>
            <a:pPr lvl="0" algn="just"/>
            <a:r>
              <a:rPr lang="ru-RU" sz="20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Шефская </a:t>
            </a:r>
            <a:r>
              <a:rPr lang="ru-RU" sz="20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деятельность – помощь младшим, забота о старших</a:t>
            </a:r>
            <a:r>
              <a:rPr lang="ru-RU" sz="20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0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ученического самоуправления: сбор дружины, совет дружины, совет старшеклассников, совет отрядных командиров.</a:t>
            </a:r>
          </a:p>
          <a:p>
            <a:pPr lvl="0"/>
            <a:r>
              <a:rPr lang="ru-RU" sz="2000" dirty="0" smtClean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2000" dirty="0">
                <a:solidFill>
                  <a:srgbClr val="001409"/>
                </a:solidFill>
                <a:latin typeface="Times New Roman" pitchFamily="18" charset="0"/>
                <a:cs typeface="Times New Roman" pitchFamily="18" charset="0"/>
              </a:rPr>
              <a:t>добрых школьных традиций.</a:t>
            </a:r>
          </a:p>
          <a:p>
            <a:pPr lvl="0" algn="just"/>
            <a:endParaRPr lang="ru-RU" dirty="0">
              <a:solidFill>
                <a:srgbClr val="0014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zer\Desktop\дружина\a_728bb29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89240"/>
            <a:ext cx="1579240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8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3">
      <a:dk1>
        <a:srgbClr val="00B050"/>
      </a:dk1>
      <a:lt1>
        <a:srgbClr val="7CCA62"/>
      </a:lt1>
      <a:dk2>
        <a:srgbClr val="54A838"/>
      </a:dk2>
      <a:lt2>
        <a:srgbClr val="54A838"/>
      </a:lt2>
      <a:accent1>
        <a:srgbClr val="54A838"/>
      </a:accent1>
      <a:accent2>
        <a:srgbClr val="54A838"/>
      </a:accent2>
      <a:accent3>
        <a:srgbClr val="7CCA62"/>
      </a:accent3>
      <a:accent4>
        <a:srgbClr val="54A838"/>
      </a:accent4>
      <a:accent5>
        <a:srgbClr val="54A838"/>
      </a:accent5>
      <a:accent6>
        <a:srgbClr val="7CCA62"/>
      </a:accent6>
      <a:hlink>
        <a:srgbClr val="54A838"/>
      </a:hlink>
      <a:folHlink>
        <a:srgbClr val="54A83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1634</TotalTime>
  <Words>617</Words>
  <Application>Microsoft Office PowerPoint</Application>
  <PresentationFormat>Экран (4:3)</PresentationFormat>
  <Paragraphs>173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Муниципальное общеобразовательное учреждение «Нижнекуэнгинская основная общеобразовательная школа»</vt:lpstr>
      <vt:lpstr>В школе действует пионерская организация «Республика юных забайкальцев» (РЮЗ)</vt:lpstr>
      <vt:lpstr>Пионерская дружина носит имя  Сергея Гладышева</vt:lpstr>
      <vt:lpstr>  </vt:lpstr>
      <vt:lpstr>Слайд 5</vt:lpstr>
      <vt:lpstr>Слайд 6</vt:lpstr>
      <vt:lpstr>            Организация официально зарегистрирована  19 мая 2004 года</vt:lpstr>
      <vt:lpstr>Нормативно – правовой блок </vt:lpstr>
      <vt:lpstr>      Основные направления  ученического самоуправления</vt:lpstr>
      <vt:lpstr>    Наши традиционные дела:</vt:lpstr>
      <vt:lpstr>Наши традиционные дела:</vt:lpstr>
      <vt:lpstr>Наши традиционные дела:</vt:lpstr>
      <vt:lpstr>Наши традиционные дела:</vt:lpstr>
      <vt:lpstr>Наши традиционные дела:</vt:lpstr>
      <vt:lpstr>Наши традиционные дела:</vt:lpstr>
      <vt:lpstr>Наши традиционные дела:</vt:lpstr>
      <vt:lpstr>Наши традиционные дела:</vt:lpstr>
      <vt:lpstr>Наши традиционные праздники:</vt:lpstr>
      <vt:lpstr>Слайд 19</vt:lpstr>
      <vt:lpstr>Клятва вступающего в пионерскую дружину им. Сергея Гладышева</vt:lpstr>
      <vt:lpstr>Наши законы:</vt:lpstr>
      <vt:lpstr>Символы:</vt:lpstr>
      <vt:lpstr>Девиз  </vt:lpstr>
      <vt:lpstr>Структура школьного ученического самоуправления  Дружина имени Сергея Гладышева</vt:lpstr>
      <vt:lpstr>                 ФУНКЦИИИ УЧАСТНИКОВ   школьного  ученического совета. </vt:lpstr>
      <vt:lpstr>     ФУНКЦИИИ УЧАСТНИКОВ   школьного  ученического совета.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«Нижнекуэнгинская основная общеобразовательная школа»</dc:title>
  <dc:creator>User</dc:creator>
  <cp:lastModifiedBy>user</cp:lastModifiedBy>
  <cp:revision>82</cp:revision>
  <dcterms:created xsi:type="dcterms:W3CDTF">2012-02-02T00:44:43Z</dcterms:created>
  <dcterms:modified xsi:type="dcterms:W3CDTF">2016-11-30T07:20:09Z</dcterms:modified>
</cp:coreProperties>
</file>